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97" r:id="rId5"/>
    <p:sldId id="326" r:id="rId6"/>
    <p:sldId id="327" r:id="rId7"/>
    <p:sldId id="328" r:id="rId8"/>
    <p:sldId id="330" r:id="rId9"/>
    <p:sldId id="329" r:id="rId10"/>
    <p:sldId id="331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554" autoAdjust="0"/>
    <p:restoredTop sz="94660"/>
  </p:normalViewPr>
  <p:slideViewPr>
    <p:cSldViewPr>
      <p:cViewPr varScale="1">
        <p:scale>
          <a:sx n="70" d="100"/>
          <a:sy n="70" d="100"/>
        </p:scale>
        <p:origin x="-108" y="-8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Inverse Variation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11 Lesson 6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</a:t>
            </a:r>
            <a:r>
              <a:rPr lang="en-US" sz="2000" dirty="0" smtClean="0"/>
              <a:t>. The time H in hours taken to deliver a batch of brochures to a shopping center varies inversely as the number of people N delivering them. For one job, 50 people take 8h.</a:t>
            </a:r>
          </a:p>
          <a:p>
            <a:r>
              <a:rPr lang="en-US" sz="2000" dirty="0" smtClean="0"/>
              <a:t>A. Find the equation relating H and N.</a:t>
            </a:r>
          </a:p>
          <a:p>
            <a:r>
              <a:rPr lang="en-US" sz="2000" dirty="0" smtClean="0"/>
              <a:t>B. Calculate (1) H when N = 80 and (2) H when N = 16</a:t>
            </a:r>
            <a:r>
              <a:rPr lang="en-US" sz="2000" dirty="0" smtClean="0"/>
              <a:t>.</a:t>
            </a:r>
            <a:endParaRPr lang="en-US" dirty="0" smtClean="0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57200" y="24193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74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747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81000" y="2800350"/>
            <a:ext cx="2819400" cy="609600"/>
            <a:chOff x="381000" y="2800350"/>
            <a:chExt cx="2819400" cy="609600"/>
          </a:xfrm>
        </p:grpSpPr>
        <p:sp>
          <p:nvSpPr>
            <p:cNvPr id="32" name="TextBox 31"/>
            <p:cNvSpPr txBox="1"/>
            <p:nvPr/>
          </p:nvSpPr>
          <p:spPr>
            <a:xfrm>
              <a:off x="381000" y="2909826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</a:t>
              </a:r>
              <a:r>
                <a:rPr lang="en-US" dirty="0" smtClean="0"/>
                <a:t>.</a:t>
              </a:r>
              <a:endParaRPr lang="en-US" dirty="0"/>
            </a:p>
          </p:txBody>
        </p:sp>
        <p:graphicFrame>
          <p:nvGraphicFramePr>
            <p:cNvPr id="149510" name="Object 6"/>
            <p:cNvGraphicFramePr>
              <a:graphicFrameLocks noChangeAspect="1"/>
            </p:cNvGraphicFramePr>
            <p:nvPr/>
          </p:nvGraphicFramePr>
          <p:xfrm>
            <a:off x="762000" y="2800350"/>
            <a:ext cx="2438400" cy="609600"/>
          </p:xfrm>
          <a:graphic>
            <a:graphicData uri="http://schemas.openxmlformats.org/presentationml/2006/ole">
              <p:oleObj spid="_x0000_s149510" name="Equation" r:id="rId4" imgW="1562100" imgH="393700" progId="Equation.DSMT4">
                <p:embed/>
              </p:oleObj>
            </a:graphicData>
          </a:graphic>
        </p:graphicFrame>
      </p:grp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12" name="Object 8"/>
          <p:cNvGraphicFramePr>
            <a:graphicFrameLocks noChangeAspect="1"/>
          </p:cNvGraphicFramePr>
          <p:nvPr/>
        </p:nvGraphicFramePr>
        <p:xfrm>
          <a:off x="457200" y="3595334"/>
          <a:ext cx="1600200" cy="336042"/>
        </p:xfrm>
        <a:graphic>
          <a:graphicData uri="http://schemas.openxmlformats.org/presentationml/2006/ole">
            <p:oleObj spid="_x0000_s149512" name="Equation" r:id="rId5" imgW="952087" imgH="203112" progId="Equation.DSMT4">
              <p:embed/>
            </p:oleObj>
          </a:graphicData>
        </a:graphic>
      </p:graphicFrame>
      <p:sp>
        <p:nvSpPr>
          <p:cNvPr id="1495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14" name="Object 10"/>
          <p:cNvGraphicFramePr>
            <a:graphicFrameLocks noChangeAspect="1"/>
          </p:cNvGraphicFramePr>
          <p:nvPr/>
        </p:nvGraphicFramePr>
        <p:xfrm>
          <a:off x="2057400" y="3409950"/>
          <a:ext cx="986883" cy="685800"/>
        </p:xfrm>
        <a:graphic>
          <a:graphicData uri="http://schemas.openxmlformats.org/presentationml/2006/ole">
            <p:oleObj spid="_x0000_s149514" name="Equation" r:id="rId6" imgW="558558" imgH="393529" progId="Equation.DSMT4">
              <p:embed/>
            </p:oleObj>
          </a:graphicData>
        </a:graphic>
      </p:graphicFrame>
      <p:sp>
        <p:nvSpPr>
          <p:cNvPr id="1495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16" name="Object 12"/>
          <p:cNvGraphicFramePr>
            <a:graphicFrameLocks noChangeAspect="1"/>
          </p:cNvGraphicFramePr>
          <p:nvPr/>
        </p:nvGraphicFramePr>
        <p:xfrm>
          <a:off x="3124200" y="3597606"/>
          <a:ext cx="457200" cy="329184"/>
        </p:xfrm>
        <a:graphic>
          <a:graphicData uri="http://schemas.openxmlformats.org/presentationml/2006/ole">
            <p:oleObj spid="_x0000_s149516" name="Equation" r:id="rId7" imgW="241091" imgH="177646" progId="Equation.DSMT4">
              <p:embed/>
            </p:oleObj>
          </a:graphicData>
        </a:graphic>
      </p:graphicFrame>
      <p:sp>
        <p:nvSpPr>
          <p:cNvPr id="14951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18" name="Object 14"/>
          <p:cNvGraphicFramePr>
            <a:graphicFrameLocks noChangeAspect="1"/>
          </p:cNvGraphicFramePr>
          <p:nvPr/>
        </p:nvGraphicFramePr>
        <p:xfrm>
          <a:off x="457199" y="4369702"/>
          <a:ext cx="1524001" cy="333376"/>
        </p:xfrm>
        <a:graphic>
          <a:graphicData uri="http://schemas.openxmlformats.org/presentationml/2006/ole">
            <p:oleObj spid="_x0000_s149518" name="Equation" r:id="rId8" imgW="914400" imgH="203200" progId="Equation.DSMT4">
              <p:embed/>
            </p:oleObj>
          </a:graphicData>
        </a:graphic>
      </p:graphicFrame>
      <p:sp>
        <p:nvSpPr>
          <p:cNvPr id="14952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20" name="Object 16"/>
          <p:cNvGraphicFramePr>
            <a:graphicFrameLocks noChangeAspect="1"/>
          </p:cNvGraphicFramePr>
          <p:nvPr/>
        </p:nvGraphicFramePr>
        <p:xfrm>
          <a:off x="2133600" y="4171950"/>
          <a:ext cx="919976" cy="685800"/>
        </p:xfrm>
        <a:graphic>
          <a:graphicData uri="http://schemas.openxmlformats.org/presentationml/2006/ole">
            <p:oleObj spid="_x0000_s149520" name="Equation" r:id="rId9" imgW="520474" imgH="393529" progId="Equation.DSMT4">
              <p:embed/>
            </p:oleObj>
          </a:graphicData>
        </a:graphic>
      </p:graphicFrame>
      <p:sp>
        <p:nvSpPr>
          <p:cNvPr id="14952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9522" name="Object 18"/>
          <p:cNvGraphicFramePr>
            <a:graphicFrameLocks noChangeAspect="1"/>
          </p:cNvGraphicFramePr>
          <p:nvPr/>
        </p:nvGraphicFramePr>
        <p:xfrm>
          <a:off x="3124199" y="4392590"/>
          <a:ext cx="575733" cy="304800"/>
        </p:xfrm>
        <a:graphic>
          <a:graphicData uri="http://schemas.openxmlformats.org/presentationml/2006/ole">
            <p:oleObj spid="_x0000_s149522" name="Equation" r:id="rId10" imgW="317087" imgH="177569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>
                                            <p:subSp spid="_x0000_s14951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9512">
                                            <p:subSp spid="_x0000_s14951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>
                                            <p:subSp spid="_x0000_s14951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9514">
                                            <p:subSp spid="_x0000_s14951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>
                                            <p:subSp spid="_x0000_s14951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9516">
                                            <p:subSp spid="_x0000_s14951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 smtClean="0">
                <a:latin typeface="Cambria" pitchFamily="18" charset="0"/>
              </a:rPr>
              <a:t>Inverse Variation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Solve problems involving inverse variation. 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Constant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Inverse Proportion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Unknown values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Inverse variation:</a:t>
            </a:r>
            <a:r>
              <a:rPr lang="en-US" sz="2400" dirty="0" smtClean="0"/>
              <a:t>	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971550"/>
            <a:ext cx="83058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en-US" sz="2400" dirty="0" smtClean="0"/>
              <a:t>Two variables are inversely proportional if one variable decreases corresponding to an increase in other variable.</a:t>
            </a:r>
          </a:p>
          <a:p>
            <a:pPr algn="just"/>
            <a:r>
              <a:rPr lang="en-US" sz="2400" dirty="0" smtClean="0"/>
              <a:t>	In inverse variation, the product of the two variables is a constant. In the form where </a:t>
            </a:r>
            <a:r>
              <a:rPr lang="en-US" sz="2400" b="1" i="1" dirty="0" smtClean="0"/>
              <a:t>y</a:t>
            </a:r>
            <a:r>
              <a:rPr lang="en-US" sz="2400" dirty="0" smtClean="0"/>
              <a:t> varies inversely as </a:t>
            </a:r>
            <a:r>
              <a:rPr lang="en-US" sz="2400" b="1" i="1" dirty="0" smtClean="0"/>
              <a:t>x</a:t>
            </a:r>
            <a:r>
              <a:rPr lang="en-US" sz="2400" dirty="0" smtClean="0"/>
              <a:t>, and </a:t>
            </a:r>
            <a:r>
              <a:rPr lang="en-US" sz="2400" b="1" i="1" dirty="0" smtClean="0"/>
              <a:t>k</a:t>
            </a:r>
            <a:r>
              <a:rPr lang="en-US" sz="2400" dirty="0" smtClean="0"/>
              <a:t> is the constant of the variation or proportionality. </a:t>
            </a:r>
            <a:endParaRPr lang="en-US" sz="2400" dirty="0"/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3276600" y="3028950"/>
          <a:ext cx="2706029" cy="990600"/>
        </p:xfrm>
        <a:graphic>
          <a:graphicData uri="http://schemas.openxmlformats.org/presentationml/2006/ole">
            <p:oleObj spid="_x0000_s63489" name="Equation" r:id="rId5" imgW="1066337" imgH="393529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sz="2000" dirty="0" smtClean="0"/>
              <a:t>. The relationship between the worker and the time required to finish the job. is shown in the table below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990600" y="1657350"/>
          <a:ext cx="6934200" cy="85344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 of worker (x)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of days (y)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33400" y="264795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A. Find the value of the constant k?</a:t>
            </a:r>
          </a:p>
          <a:p>
            <a:r>
              <a:rPr lang="en-US" sz="2000" dirty="0" smtClean="0"/>
              <a:t>B. Complete the table above.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sz="2000" dirty="0" smtClean="0"/>
              <a:t>. The relationship between the worker and the time required to finish the job. is shown in the table below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990600" y="1657350"/>
          <a:ext cx="6934200" cy="85344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 of worker (x)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of days (y)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33400" y="264795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A. Find the value of the constant k?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" y="3028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762000" y="3409950"/>
          <a:ext cx="914400" cy="892629"/>
        </p:xfrm>
        <a:graphic>
          <a:graphicData uri="http://schemas.openxmlformats.org/presentationml/2006/ole">
            <p:oleObj spid="_x0000_s140289" name="Equation" r:id="rId4" imgW="406048" imgH="393359" progId="Equation.DSMT4">
              <p:embed/>
            </p:oleObj>
          </a:graphicData>
        </a:graphic>
      </p:graphicFrame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91" name="Object 3"/>
          <p:cNvGraphicFramePr>
            <a:graphicFrameLocks noChangeAspect="1"/>
          </p:cNvGraphicFramePr>
          <p:nvPr/>
        </p:nvGraphicFramePr>
        <p:xfrm>
          <a:off x="1981200" y="3457122"/>
          <a:ext cx="990600" cy="846138"/>
        </p:xfrm>
        <a:graphic>
          <a:graphicData uri="http://schemas.openxmlformats.org/presentationml/2006/ole">
            <p:oleObj spid="_x0000_s140291" name="Equation" r:id="rId5" imgW="457002" imgH="393529" progId="Equation.DSMT4">
              <p:embed/>
            </p:oleObj>
          </a:graphicData>
        </a:graphic>
      </p:graphicFrame>
      <p:sp>
        <p:nvSpPr>
          <p:cNvPr id="1402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93" name="Object 5"/>
          <p:cNvGraphicFramePr>
            <a:graphicFrameLocks noChangeAspect="1"/>
          </p:cNvGraphicFramePr>
          <p:nvPr/>
        </p:nvGraphicFramePr>
        <p:xfrm>
          <a:off x="3276599" y="3674838"/>
          <a:ext cx="1295401" cy="445958"/>
        </p:xfrm>
        <a:graphic>
          <a:graphicData uri="http://schemas.openxmlformats.org/presentationml/2006/ole">
            <p:oleObj spid="_x0000_s140293" name="Equation" r:id="rId6" imgW="583947" imgH="203112" progId="Equation.DSMT4">
              <p:embed/>
            </p:oleObj>
          </a:graphicData>
        </a:graphic>
      </p:graphicFrame>
      <p:sp>
        <p:nvSpPr>
          <p:cNvPr id="1402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0295" name="Object 7"/>
          <p:cNvGraphicFramePr>
            <a:graphicFrameLocks noChangeAspect="1"/>
          </p:cNvGraphicFramePr>
          <p:nvPr/>
        </p:nvGraphicFramePr>
        <p:xfrm>
          <a:off x="4876800" y="3711120"/>
          <a:ext cx="952500" cy="381000"/>
        </p:xfrm>
        <a:graphic>
          <a:graphicData uri="http://schemas.openxmlformats.org/presentationml/2006/ole">
            <p:oleObj spid="_x0000_s140295" name="Equation" r:id="rId7" imgW="431425" imgH="177646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">
                                            <p:subSp spid="_x0000_s14028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0289">
                                            <p:subSp spid="_x0000_s14028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en-US" sz="2000" dirty="0" smtClean="0"/>
              <a:t>. The relationship between the worker and the time required to finish the job. is shown in the table below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990600" y="1657350"/>
          <a:ext cx="6934200" cy="853440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  <a:gridCol w="990600"/>
                <a:gridCol w="990600"/>
                <a:gridCol w="990600"/>
                <a:gridCol w="9906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 of worker (x)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8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Times New Roman"/>
                          <a:cs typeface="Times New Roman"/>
                        </a:rPr>
                        <a:t>Number of days (y)</a:t>
                      </a:r>
                      <a:endParaRPr lang="en-US" sz="12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8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33400" y="264795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/>
              <a:t>B</a:t>
            </a:r>
            <a:r>
              <a:rPr lang="en-US" sz="2000" dirty="0" smtClean="0"/>
              <a:t>. Complete the table above.</a:t>
            </a:r>
            <a:endParaRPr lang="en-US" sz="2000" dirty="0"/>
          </a:p>
        </p:txBody>
      </p:sp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304800" y="3028950"/>
          <a:ext cx="914400" cy="892629"/>
        </p:xfrm>
        <a:graphic>
          <a:graphicData uri="http://schemas.openxmlformats.org/presentationml/2006/ole">
            <p:oleObj spid="_x0000_s144385" name="Equation" r:id="rId4" imgW="406048" imgH="393359" progId="Equation.DSMT4">
              <p:embed/>
            </p:oleObj>
          </a:graphicData>
        </a:graphic>
      </p:graphicFrame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1600200" y="3105150"/>
          <a:ext cx="990600" cy="846138"/>
        </p:xfrm>
        <a:graphic>
          <a:graphicData uri="http://schemas.openxmlformats.org/presentationml/2006/ole">
            <p:oleObj spid="_x0000_s144387" name="Equation" r:id="rId5" imgW="457002" imgH="393529" progId="Equation.DSMT4">
              <p:embed/>
            </p:oleObj>
          </a:graphicData>
        </a:graphic>
      </p:graphicFrame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1600199" y="4095750"/>
          <a:ext cx="957943" cy="457200"/>
        </p:xfrm>
        <a:graphic>
          <a:graphicData uri="http://schemas.openxmlformats.org/presentationml/2006/ole">
            <p:oleObj spid="_x0000_s144389" name="Equation" r:id="rId6" imgW="418918" imgH="203112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267200" y="20383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12</a:t>
            </a:r>
            <a:endParaRPr lang="en-US" sz="2000" b="1" dirty="0"/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1" name="Object 7"/>
          <p:cNvGraphicFramePr>
            <a:graphicFrameLocks noChangeAspect="1"/>
          </p:cNvGraphicFramePr>
          <p:nvPr/>
        </p:nvGraphicFramePr>
        <p:xfrm>
          <a:off x="3458016" y="3123294"/>
          <a:ext cx="990600" cy="846138"/>
        </p:xfrm>
        <a:graphic>
          <a:graphicData uri="http://schemas.openxmlformats.org/presentationml/2006/ole">
            <p:oleObj spid="_x0000_s144391" name="Equation" r:id="rId7" imgW="457002" imgH="393529" progId="Equation.DSMT4">
              <p:embed/>
            </p:oleObj>
          </a:graphicData>
        </a:graphic>
      </p:graphicFrame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3" name="Object 9"/>
          <p:cNvGraphicFramePr>
            <a:graphicFrameLocks noChangeAspect="1"/>
          </p:cNvGraphicFramePr>
          <p:nvPr/>
        </p:nvGraphicFramePr>
        <p:xfrm>
          <a:off x="3458016" y="4095750"/>
          <a:ext cx="805543" cy="457200"/>
        </p:xfrm>
        <a:graphic>
          <a:graphicData uri="http://schemas.openxmlformats.org/presentationml/2006/ole">
            <p:oleObj spid="_x0000_s144393" name="Equation" r:id="rId8" imgW="355292" imgH="203024" progId="Equation.DSMT4">
              <p:embed/>
            </p:oleObj>
          </a:graphicData>
        </a:graphic>
      </p:graphicFrame>
      <p:sp>
        <p:nvSpPr>
          <p:cNvPr id="144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5" name="Object 11"/>
          <p:cNvGraphicFramePr>
            <a:graphicFrameLocks noChangeAspect="1"/>
          </p:cNvGraphicFramePr>
          <p:nvPr/>
        </p:nvGraphicFramePr>
        <p:xfrm>
          <a:off x="5181600" y="3199494"/>
          <a:ext cx="990600" cy="846138"/>
        </p:xfrm>
        <a:graphic>
          <a:graphicData uri="http://schemas.openxmlformats.org/presentationml/2006/ole">
            <p:oleObj spid="_x0000_s144395" name="Equation" r:id="rId9" imgW="457002" imgH="393529" progId="Equation.DSMT4">
              <p:embed/>
            </p:oleObj>
          </a:graphicData>
        </a:graphic>
      </p:graphicFrame>
      <p:sp>
        <p:nvSpPr>
          <p:cNvPr id="1443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7" name="Object 13"/>
          <p:cNvGraphicFramePr>
            <a:graphicFrameLocks noChangeAspect="1"/>
          </p:cNvGraphicFramePr>
          <p:nvPr/>
        </p:nvGraphicFramePr>
        <p:xfrm>
          <a:off x="5181600" y="4128408"/>
          <a:ext cx="1066800" cy="457200"/>
        </p:xfrm>
        <a:graphic>
          <a:graphicData uri="http://schemas.openxmlformats.org/presentationml/2006/ole">
            <p:oleObj spid="_x0000_s144397" name="Equation" r:id="rId10" imgW="469696" imgH="203112" progId="Equation.DSMT4">
              <p:embed/>
            </p:oleObj>
          </a:graphicData>
        </a:graphic>
      </p:graphicFrame>
      <p:sp>
        <p:nvSpPr>
          <p:cNvPr id="1444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399" name="Object 15"/>
          <p:cNvGraphicFramePr>
            <a:graphicFrameLocks noChangeAspect="1"/>
          </p:cNvGraphicFramePr>
          <p:nvPr/>
        </p:nvGraphicFramePr>
        <p:xfrm>
          <a:off x="7010400" y="3181350"/>
          <a:ext cx="990600" cy="846138"/>
        </p:xfrm>
        <a:graphic>
          <a:graphicData uri="http://schemas.openxmlformats.org/presentationml/2006/ole">
            <p:oleObj spid="_x0000_s144399" name="Equation" r:id="rId11" imgW="457002" imgH="393529" progId="Equation.DSMT4">
              <p:embed/>
            </p:oleObj>
          </a:graphicData>
        </a:graphic>
      </p:graphicFrame>
      <p:sp>
        <p:nvSpPr>
          <p:cNvPr id="14440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4401" name="Object 17"/>
          <p:cNvGraphicFramePr>
            <a:graphicFrameLocks noChangeAspect="1"/>
          </p:cNvGraphicFramePr>
          <p:nvPr/>
        </p:nvGraphicFramePr>
        <p:xfrm>
          <a:off x="7010400" y="4095750"/>
          <a:ext cx="805543" cy="457200"/>
        </p:xfrm>
        <a:graphic>
          <a:graphicData uri="http://schemas.openxmlformats.org/presentationml/2006/ole">
            <p:oleObj spid="_x0000_s144401" name="Equation" r:id="rId12" imgW="355292" imgH="203024" progId="Equation.DSMT4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319486" y="20383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9</a:t>
            </a:r>
            <a:endParaRPr lang="en-US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172200" y="2071008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7.2</a:t>
            </a:r>
            <a:endParaRPr lang="en-US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239000" y="203835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6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4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</a:t>
            </a:r>
            <a:r>
              <a:rPr lang="en-US" sz="2000" dirty="0" smtClean="0"/>
              <a:t>. </a:t>
            </a:r>
            <a:r>
              <a:rPr lang="en-US" sz="2000" dirty="0" smtClean="0"/>
              <a:t>If </a:t>
            </a:r>
            <a:r>
              <a:rPr lang="en-US" sz="2000" i="1" dirty="0" smtClean="0"/>
              <a:t>y </a:t>
            </a:r>
            <a:r>
              <a:rPr lang="en-US" sz="2000" dirty="0" smtClean="0"/>
              <a:t>varies inversely as </a:t>
            </a:r>
            <a:r>
              <a:rPr lang="en-US" sz="2000" i="1" dirty="0" smtClean="0"/>
              <a:t>x²,</a:t>
            </a:r>
            <a:r>
              <a:rPr lang="en-US" sz="2000" dirty="0" smtClean="0"/>
              <a:t> and y = 25 when x=2, (a) find the equation relating </a:t>
            </a:r>
            <a:r>
              <a:rPr lang="en-US" sz="2000" i="1" dirty="0" smtClean="0"/>
              <a:t>x</a:t>
            </a:r>
            <a:r>
              <a:rPr lang="en-US" sz="2000" dirty="0" smtClean="0"/>
              <a:t> and </a:t>
            </a:r>
            <a:r>
              <a:rPr lang="en-US" sz="2000" i="1" dirty="0" smtClean="0"/>
              <a:t>y</a:t>
            </a:r>
            <a:r>
              <a:rPr lang="en-US" sz="2000" dirty="0" smtClean="0"/>
              <a:t>. (b) Find also the value of when.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" y="1581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33400" y="2724150"/>
            <a:ext cx="373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Substitute y = 25 when x = 2</a:t>
            </a:r>
            <a:r>
              <a:rPr lang="en-US" sz="2000" dirty="0" smtClean="0"/>
              <a:t>,</a:t>
            </a:r>
            <a:endParaRPr lang="en-US" sz="2000" dirty="0" smtClean="0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5411" name="Object 3"/>
          <p:cNvGraphicFramePr>
            <a:graphicFrameLocks noChangeAspect="1"/>
          </p:cNvGraphicFramePr>
          <p:nvPr/>
        </p:nvGraphicFramePr>
        <p:xfrm>
          <a:off x="609599" y="3181350"/>
          <a:ext cx="1022195" cy="762000"/>
        </p:xfrm>
        <a:graphic>
          <a:graphicData uri="http://schemas.openxmlformats.org/presentationml/2006/ole">
            <p:oleObj spid="_x0000_s145411" name="Equation" r:id="rId4" imgW="520474" imgH="393529" progId="Equation.DSMT4">
              <p:embed/>
            </p:oleObj>
          </a:graphicData>
        </a:graphic>
      </p:graphicFrame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5413" name="Object 5"/>
          <p:cNvGraphicFramePr>
            <a:graphicFrameLocks noChangeAspect="1"/>
          </p:cNvGraphicFramePr>
          <p:nvPr/>
        </p:nvGraphicFramePr>
        <p:xfrm>
          <a:off x="1981200" y="3333750"/>
          <a:ext cx="1375834" cy="381000"/>
        </p:xfrm>
        <a:graphic>
          <a:graphicData uri="http://schemas.openxmlformats.org/presentationml/2006/ole">
            <p:oleObj spid="_x0000_s145413" name="Equation" r:id="rId5" imgW="621760" imgH="177646" progId="Equation.DSMT4">
              <p:embed/>
            </p:oleObj>
          </a:graphicData>
        </a:graphic>
      </p:graphicFrame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5415" name="Object 7"/>
          <p:cNvGraphicFramePr>
            <a:graphicFrameLocks noChangeAspect="1"/>
          </p:cNvGraphicFramePr>
          <p:nvPr/>
        </p:nvGraphicFramePr>
        <p:xfrm>
          <a:off x="3657600" y="3333750"/>
          <a:ext cx="1100666" cy="381000"/>
        </p:xfrm>
        <a:graphic>
          <a:graphicData uri="http://schemas.openxmlformats.org/presentationml/2006/ole">
            <p:oleObj spid="_x0000_s145415" name="Equation" r:id="rId6" imgW="494870" imgH="177646" progId="Equation.DSMT4">
              <p:embed/>
            </p:oleObj>
          </a:graphicData>
        </a:graphic>
      </p:graphicFrame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52400" y="1962150"/>
            <a:ext cx="5616498" cy="685800"/>
            <a:chOff x="152400" y="1962150"/>
            <a:chExt cx="5616498" cy="685800"/>
          </a:xfrm>
        </p:grpSpPr>
        <p:graphicFrame>
          <p:nvGraphicFramePr>
            <p:cNvPr id="145409" name="Object 1"/>
            <p:cNvGraphicFramePr>
              <a:graphicFrameLocks noChangeAspect="1"/>
            </p:cNvGraphicFramePr>
            <p:nvPr/>
          </p:nvGraphicFramePr>
          <p:xfrm>
            <a:off x="533400" y="1962150"/>
            <a:ext cx="5235498" cy="685800"/>
          </p:xfrm>
          <a:graphic>
            <a:graphicData uri="http://schemas.openxmlformats.org/presentationml/2006/ole">
              <p:oleObj spid="_x0000_s145409" name="Equation" r:id="rId7" imgW="2984500" imgH="393700" progId="Equation.DSMT4">
                <p:embed/>
              </p:oleObj>
            </a:graphicData>
          </a:graphic>
        </p:graphicFrame>
        <p:sp>
          <p:nvSpPr>
            <p:cNvPr id="35" name="TextBox 34"/>
            <p:cNvSpPr txBox="1"/>
            <p:nvPr/>
          </p:nvSpPr>
          <p:spPr>
            <a:xfrm>
              <a:off x="152400" y="2126218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5" grpId="0" autoUpdateAnimBg="0"/>
      <p:bldP spid="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</a:t>
            </a:r>
            <a:r>
              <a:rPr lang="en-US" sz="2000" dirty="0" smtClean="0"/>
              <a:t>. </a:t>
            </a:r>
            <a:r>
              <a:rPr lang="en-US" sz="2000" dirty="0" smtClean="0"/>
              <a:t>If </a:t>
            </a:r>
            <a:r>
              <a:rPr lang="en-US" sz="2000" i="1" dirty="0" smtClean="0"/>
              <a:t>y </a:t>
            </a:r>
            <a:r>
              <a:rPr lang="en-US" sz="2000" dirty="0" smtClean="0"/>
              <a:t>varies inversely as </a:t>
            </a:r>
            <a:r>
              <a:rPr lang="en-US" sz="2000" i="1" dirty="0" smtClean="0"/>
              <a:t>x²,</a:t>
            </a:r>
            <a:r>
              <a:rPr lang="en-US" sz="2000" dirty="0" smtClean="0"/>
              <a:t> and y = 25 when x=2, (a) find the equation relating </a:t>
            </a:r>
            <a:r>
              <a:rPr lang="en-US" sz="2000" i="1" dirty="0" smtClean="0"/>
              <a:t>x</a:t>
            </a:r>
            <a:r>
              <a:rPr lang="en-US" sz="2000" dirty="0" smtClean="0"/>
              <a:t> and </a:t>
            </a:r>
            <a:r>
              <a:rPr lang="en-US" sz="2000" i="1" dirty="0" smtClean="0"/>
              <a:t>y</a:t>
            </a:r>
            <a:r>
              <a:rPr lang="en-US" sz="2000" dirty="0" smtClean="0"/>
              <a:t>. (b) Find also the value of when.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" y="15811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5420" name="Object 12"/>
          <p:cNvGraphicFramePr>
            <a:graphicFrameLocks noChangeAspect="1"/>
          </p:cNvGraphicFramePr>
          <p:nvPr/>
        </p:nvGraphicFramePr>
        <p:xfrm>
          <a:off x="3200400" y="2134479"/>
          <a:ext cx="1219200" cy="1275471"/>
        </p:xfrm>
        <a:graphic>
          <a:graphicData uri="http://schemas.openxmlformats.org/presentationml/2006/ole">
            <p:oleObj spid="_x0000_s148487" name="Equation" r:id="rId4" imgW="622030" imgH="647419" progId="Equation.DSMT4">
              <p:embed/>
            </p:oleObj>
          </a:graphicData>
        </a:graphic>
      </p:graphicFrame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5422" name="Object 14"/>
          <p:cNvGraphicFramePr>
            <a:graphicFrameLocks noChangeAspect="1"/>
          </p:cNvGraphicFramePr>
          <p:nvPr/>
        </p:nvGraphicFramePr>
        <p:xfrm>
          <a:off x="4800600" y="2269222"/>
          <a:ext cx="1143000" cy="436418"/>
        </p:xfrm>
        <a:graphic>
          <a:graphicData uri="http://schemas.openxmlformats.org/presentationml/2006/ole">
            <p:oleObj spid="_x0000_s148488" name="Equation" r:id="rId5" imgW="520474" imgH="203112" progId="Equation.DSMT4">
              <p:embed/>
            </p:oleObj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228600" y="2108974"/>
            <a:ext cx="2438400" cy="691376"/>
            <a:chOff x="152400" y="1962150"/>
            <a:chExt cx="2438400" cy="691376"/>
          </a:xfrm>
        </p:grpSpPr>
        <p:grpSp>
          <p:nvGrpSpPr>
            <p:cNvPr id="31" name="Group 30"/>
            <p:cNvGrpSpPr/>
            <p:nvPr/>
          </p:nvGrpSpPr>
          <p:grpSpPr>
            <a:xfrm>
              <a:off x="457200" y="1962150"/>
              <a:ext cx="2133600" cy="691376"/>
              <a:chOff x="4267200" y="2604274"/>
              <a:chExt cx="2133600" cy="691376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4267200" y="2800350"/>
                <a:ext cx="1219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solidFill>
                      <a:prstClr val="black"/>
                    </a:solidFill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Therefore</a:t>
                </a:r>
                <a:endParaRPr lang="en-US" sz="2800" dirty="0"/>
              </a:p>
            </p:txBody>
          </p:sp>
          <p:graphicFrame>
            <p:nvGraphicFramePr>
              <p:cNvPr id="145419" name="Object 11"/>
              <p:cNvGraphicFramePr>
                <a:graphicFrameLocks noChangeAspect="1"/>
              </p:cNvGraphicFramePr>
              <p:nvPr/>
            </p:nvGraphicFramePr>
            <p:xfrm>
              <a:off x="5486400" y="2604274"/>
              <a:ext cx="914400" cy="691376"/>
            </p:xfrm>
            <a:graphic>
              <a:graphicData uri="http://schemas.openxmlformats.org/presentationml/2006/ole">
                <p:oleObj spid="_x0000_s148486" name="Equation" r:id="rId6" imgW="520560" imgH="393480" progId="Equation.DSMT4">
                  <p:embed/>
                </p:oleObj>
              </a:graphicData>
            </a:graphic>
          </p:graphicFrame>
        </p:grpSp>
        <p:sp>
          <p:nvSpPr>
            <p:cNvPr id="30" name="TextBox 29"/>
            <p:cNvSpPr txBox="1"/>
            <p:nvPr/>
          </p:nvSpPr>
          <p:spPr>
            <a:xfrm>
              <a:off x="152400" y="2126218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</a:t>
              </a:r>
              <a:r>
                <a:rPr lang="en-US" dirty="0" smtClean="0"/>
                <a:t>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problem involving inverse variation.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Inverse Variation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89535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</a:t>
            </a:r>
            <a:r>
              <a:rPr lang="en-US" sz="2000" dirty="0" smtClean="0"/>
              <a:t>. The time H in hours taken to deliver a batch of brochures to a shopping center varies inversely as the number of people N delivering them. For one job, 50 people take 8h.</a:t>
            </a:r>
          </a:p>
          <a:p>
            <a:r>
              <a:rPr lang="en-US" sz="2000" dirty="0" smtClean="0"/>
              <a:t>A. Find the equation relating H and N.</a:t>
            </a:r>
          </a:p>
          <a:p>
            <a:r>
              <a:rPr lang="en-US" sz="2000" dirty="0" smtClean="0"/>
              <a:t>B. Calculate (1) H when N = 80 and (2) H when N = 16</a:t>
            </a:r>
            <a:r>
              <a:rPr lang="en-US" sz="2000" dirty="0" smtClean="0"/>
              <a:t>.</a:t>
            </a:r>
            <a:endParaRPr lang="en-US" dirty="0" smtClean="0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18" name="Rectangle 10"/>
          <p:cNvSpPr>
            <a:spLocks noChangeArrowheads="1"/>
          </p:cNvSpPr>
          <p:nvPr/>
        </p:nvSpPr>
        <p:spPr bwMode="auto">
          <a:xfrm>
            <a:off x="0" y="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42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57200" y="24193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47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57200" y="3452396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Substitute H = 8 when N = 50</a:t>
            </a:r>
            <a:endParaRPr lang="en-US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74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533400" y="3950285"/>
          <a:ext cx="836341" cy="762000"/>
        </p:xfrm>
        <a:graphic>
          <a:graphicData uri="http://schemas.openxmlformats.org/presentationml/2006/ole">
            <p:oleObj spid="_x0000_s147468" name="Equation" r:id="rId4" imgW="431613" imgH="393529" progId="Equation.DSMT4">
              <p:embed/>
            </p:oleObj>
          </a:graphicData>
        </a:graphic>
      </p:graphicFrame>
      <p:sp>
        <p:nvSpPr>
          <p:cNvPr id="1474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1524000" y="4102685"/>
          <a:ext cx="1447800" cy="460664"/>
        </p:xfrm>
        <a:graphic>
          <a:graphicData uri="http://schemas.openxmlformats.org/presentationml/2006/ole">
            <p:oleObj spid="_x0000_s147470" name="Equation" r:id="rId5" imgW="634725" imgH="203112" progId="Equation.DSMT4">
              <p:embed/>
            </p:oleObj>
          </a:graphicData>
        </a:graphic>
      </p:graphicFrame>
      <p:sp>
        <p:nvSpPr>
          <p:cNvPr id="14747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7472" name="Object 16"/>
          <p:cNvGraphicFramePr>
            <a:graphicFrameLocks noChangeAspect="1"/>
          </p:cNvGraphicFramePr>
          <p:nvPr/>
        </p:nvGraphicFramePr>
        <p:xfrm>
          <a:off x="3124199" y="4106505"/>
          <a:ext cx="1371601" cy="425669"/>
        </p:xfrm>
        <a:graphic>
          <a:graphicData uri="http://schemas.openxmlformats.org/presentationml/2006/ole">
            <p:oleObj spid="_x0000_s147472" name="Equation" r:id="rId6" imgW="545626" imgH="177646" progId="Equation.DSMT4">
              <p:embed/>
            </p:oleObj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0" y="2800350"/>
            <a:ext cx="5885986" cy="685800"/>
            <a:chOff x="0" y="2800350"/>
            <a:chExt cx="5885986" cy="685800"/>
          </a:xfrm>
        </p:grpSpPr>
        <p:graphicFrame>
          <p:nvGraphicFramePr>
            <p:cNvPr id="147465" name="Object 9"/>
            <p:cNvGraphicFramePr>
              <a:graphicFrameLocks noChangeAspect="1"/>
            </p:cNvGraphicFramePr>
            <p:nvPr/>
          </p:nvGraphicFramePr>
          <p:xfrm>
            <a:off x="533400" y="2800350"/>
            <a:ext cx="5352586" cy="685800"/>
          </p:xfrm>
          <a:graphic>
            <a:graphicData uri="http://schemas.openxmlformats.org/presentationml/2006/ole">
              <p:oleObj spid="_x0000_s147465" name="Equation" r:id="rId7" imgW="3048000" imgH="393700" progId="Equation.DSMT4">
                <p:embed/>
              </p:oleObj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0" y="2952750"/>
              <a:ext cx="457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30" grpId="0" autoUpdateAnimBg="0"/>
      <p:bldP spid="3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548</Words>
  <Application>Microsoft Office PowerPoint</Application>
  <PresentationFormat>On-screen Show (16:9)</PresentationFormat>
  <Paragraphs>101</Paragraphs>
  <Slides>10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Office Theme</vt:lpstr>
      <vt:lpstr>Equation</vt:lpstr>
      <vt:lpstr>MathType 6.0 Equation</vt:lpstr>
      <vt:lpstr>Inverse Variation</vt:lpstr>
      <vt:lpstr>Inverse Variation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187</cp:revision>
  <dcterms:created xsi:type="dcterms:W3CDTF">2016-12-20T05:05:08Z</dcterms:created>
  <dcterms:modified xsi:type="dcterms:W3CDTF">2017-02-22T13:09:30Z</dcterms:modified>
</cp:coreProperties>
</file>